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9" r:id="rId3"/>
    <p:sldId id="306" r:id="rId4"/>
    <p:sldId id="266" r:id="rId5"/>
    <p:sldId id="269" r:id="rId6"/>
    <p:sldId id="293" r:id="rId7"/>
    <p:sldId id="281" r:id="rId8"/>
    <p:sldId id="297" r:id="rId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43CC6-3888-41A4-B5A7-769AE677E4FE}" type="datetimeFigureOut">
              <a:rPr lang="en-US" smtClean="0"/>
              <a:t>6/4/2014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60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09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1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4135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33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280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81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12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99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44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0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B80BAB-04A0-4EDE-BFCC-074887233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25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Updates to model algorithms and inputs for the Biogenic Emissions Inventory System (BEIS) model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Jesse Bash, Kirk Baker, George Pouliot, Donna Schwede, Tom Pierce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73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9859"/>
            <a:ext cx="8596668" cy="50227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BEIS overview</a:t>
            </a:r>
          </a:p>
          <a:p>
            <a:pPr lvl="1"/>
            <a:r>
              <a:rPr lang="en-US" dirty="0" smtClean="0"/>
              <a:t>BVOC emissions model with 193 plant species groups and support for NLCD and MODIS plant functional types</a:t>
            </a:r>
          </a:p>
          <a:p>
            <a:pPr lvl="1"/>
            <a:r>
              <a:rPr lang="en-US" dirty="0" smtClean="0"/>
              <a:t>Can be run coupled to CMAQ or offline using modeled meteorology</a:t>
            </a:r>
            <a:endParaRPr lang="en-US" dirty="0" smtClean="0"/>
          </a:p>
          <a:p>
            <a:r>
              <a:rPr lang="en-US" dirty="0" smtClean="0"/>
              <a:t>BEIS updates</a:t>
            </a:r>
          </a:p>
          <a:p>
            <a:pPr lvl="1"/>
            <a:r>
              <a:rPr lang="en-US" dirty="0" smtClean="0"/>
              <a:t>Updated land use</a:t>
            </a:r>
          </a:p>
          <a:p>
            <a:pPr lvl="1"/>
            <a:r>
              <a:rPr lang="en-US" dirty="0" smtClean="0"/>
              <a:t>Two </a:t>
            </a:r>
            <a:r>
              <a:rPr lang="en-US" dirty="0" smtClean="0"/>
              <a:t>major updates to canopy </a:t>
            </a:r>
            <a:r>
              <a:rPr lang="en-US" dirty="0" smtClean="0"/>
              <a:t>model</a:t>
            </a:r>
            <a:endParaRPr lang="en-US" dirty="0" smtClean="0"/>
          </a:p>
          <a:p>
            <a:pPr lvl="2"/>
            <a:r>
              <a:rPr lang="en-US" dirty="0" smtClean="0"/>
              <a:t>Implemented a leaf temperature </a:t>
            </a:r>
            <a:r>
              <a:rPr lang="en-US" dirty="0" smtClean="0"/>
              <a:t>algorithm</a:t>
            </a:r>
          </a:p>
          <a:p>
            <a:pPr lvl="2"/>
            <a:r>
              <a:rPr lang="en-US" dirty="0" smtClean="0"/>
              <a:t>Dynamic t</a:t>
            </a:r>
            <a:r>
              <a:rPr lang="en-US" dirty="0" smtClean="0"/>
              <a:t>wo </a:t>
            </a:r>
            <a:r>
              <a:rPr lang="en-US" dirty="0" smtClean="0"/>
              <a:t>layer canopy </a:t>
            </a:r>
            <a:r>
              <a:rPr lang="en-US" dirty="0" smtClean="0"/>
              <a:t>algorithm</a:t>
            </a:r>
            <a:endParaRPr lang="en-US" dirty="0" smtClean="0"/>
          </a:p>
          <a:p>
            <a:pPr lvl="1"/>
            <a:r>
              <a:rPr lang="en-US" dirty="0"/>
              <a:t>B</a:t>
            </a:r>
            <a:r>
              <a:rPr lang="en-US" dirty="0" smtClean="0"/>
              <a:t>etter integration </a:t>
            </a:r>
            <a:r>
              <a:rPr lang="en-US" dirty="0" smtClean="0"/>
              <a:t>with CMAQ-WRF system</a:t>
            </a:r>
          </a:p>
          <a:p>
            <a:pPr lvl="2"/>
            <a:r>
              <a:rPr lang="en-US" dirty="0" smtClean="0"/>
              <a:t>Uses WRF land surface physics and CMAQ air-surface exchange </a:t>
            </a:r>
            <a:r>
              <a:rPr lang="en-US" dirty="0" smtClean="0"/>
              <a:t>algorithms</a:t>
            </a:r>
          </a:p>
          <a:p>
            <a:r>
              <a:rPr lang="en-US" dirty="0" smtClean="0"/>
              <a:t>Model simulations coupled to CMAQ with WRF meteorology</a:t>
            </a:r>
          </a:p>
          <a:p>
            <a:pPr lvl="1"/>
            <a:r>
              <a:rPr lang="en-US" dirty="0" smtClean="0"/>
              <a:t>2009 4km California domain </a:t>
            </a:r>
            <a:r>
              <a:rPr lang="en-US" dirty="0"/>
              <a:t>c</a:t>
            </a:r>
            <a:r>
              <a:rPr lang="en-US" dirty="0" smtClean="0"/>
              <a:t>ompared to BEARPEX observations</a:t>
            </a:r>
          </a:p>
          <a:p>
            <a:pPr lvl="1"/>
            <a:r>
              <a:rPr lang="en-US" dirty="0" smtClean="0"/>
              <a:t>2011 12km continental US domain compared to monitoring network observations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607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688" y="2392683"/>
            <a:ext cx="5486400" cy="3291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Biogenic Emissions </a:t>
            </a:r>
            <a:r>
              <a:rPr lang="en-US" dirty="0" err="1" smtClean="0"/>
              <a:t>Landuse</a:t>
            </a:r>
            <a:r>
              <a:rPr lang="en-US" dirty="0" smtClean="0"/>
              <a:t> Data (BELD) Processing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7800" y="1823530"/>
            <a:ext cx="117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Data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09596" y="2184395"/>
            <a:ext cx="1270000" cy="72813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FIA V5.1 data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47692" y="3096943"/>
            <a:ext cx="1270000" cy="8451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NLCD Canopy Coverage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09595" y="4038603"/>
            <a:ext cx="1270000" cy="7783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NLCD Land Use (US)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09595" y="4955647"/>
            <a:ext cx="1270000" cy="854506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MODIS Land Use (Global)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319860" y="2106873"/>
            <a:ext cx="1380066" cy="88053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Allometric Scaling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19855" y="3810009"/>
            <a:ext cx="1380066" cy="88053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Spatial Kriging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047057" y="3969807"/>
            <a:ext cx="1049866" cy="560123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Leaf Biomass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4047057" y="2902735"/>
            <a:ext cx="1075266" cy="72813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Above Ground Biomass</a:t>
            </a:r>
            <a:endParaRPr lang="en-US" dirty="0"/>
          </a:p>
        </p:txBody>
      </p:sp>
      <p:cxnSp>
        <p:nvCxnSpPr>
          <p:cNvPr id="18" name="Elbow Connector 17"/>
          <p:cNvCxnSpPr>
            <a:stCxn id="7" idx="3"/>
            <a:endCxn id="13" idx="1"/>
          </p:cNvCxnSpPr>
          <p:nvPr/>
        </p:nvCxnSpPr>
        <p:spPr>
          <a:xfrm flipV="1">
            <a:off x="1879596" y="2547140"/>
            <a:ext cx="440264" cy="132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2"/>
            <a:endCxn id="14" idx="0"/>
          </p:cNvCxnSpPr>
          <p:nvPr/>
        </p:nvCxnSpPr>
        <p:spPr>
          <a:xfrm rot="5400000">
            <a:off x="2598590" y="3398706"/>
            <a:ext cx="822602" cy="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4" idx="3"/>
            <a:endCxn id="16" idx="1"/>
          </p:cNvCxnSpPr>
          <p:nvPr/>
        </p:nvCxnSpPr>
        <p:spPr>
          <a:xfrm flipV="1">
            <a:off x="3699921" y="3266802"/>
            <a:ext cx="347136" cy="98347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4" idx="3"/>
            <a:endCxn id="15" idx="1"/>
          </p:cNvCxnSpPr>
          <p:nvPr/>
        </p:nvCxnSpPr>
        <p:spPr>
          <a:xfrm flipV="1">
            <a:off x="3699921" y="4249869"/>
            <a:ext cx="347136" cy="40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9" idx="3"/>
            <a:endCxn id="14" idx="1"/>
          </p:cNvCxnSpPr>
          <p:nvPr/>
        </p:nvCxnSpPr>
        <p:spPr>
          <a:xfrm>
            <a:off x="1917692" y="3519520"/>
            <a:ext cx="402163" cy="73075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0" idx="3"/>
            <a:endCxn id="14" idx="1"/>
          </p:cNvCxnSpPr>
          <p:nvPr/>
        </p:nvCxnSpPr>
        <p:spPr>
          <a:xfrm flipV="1">
            <a:off x="1879595" y="4250276"/>
            <a:ext cx="440260" cy="1774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784594" y="4854639"/>
            <a:ext cx="1570566" cy="104404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Calculate Grid Scale Emission Factor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358326" y="2830392"/>
            <a:ext cx="1300706" cy="88053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Evaluation</a:t>
            </a:r>
          </a:p>
        </p:txBody>
      </p:sp>
      <p:cxnSp>
        <p:nvCxnSpPr>
          <p:cNvPr id="36" name="Elbow Connector 35"/>
          <p:cNvCxnSpPr>
            <a:stCxn id="16" idx="3"/>
            <a:endCxn id="34" idx="1"/>
          </p:cNvCxnSpPr>
          <p:nvPr/>
        </p:nvCxnSpPr>
        <p:spPr>
          <a:xfrm>
            <a:off x="5122323" y="3266802"/>
            <a:ext cx="236003" cy="385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15" idx="2"/>
            <a:endCxn id="33" idx="0"/>
          </p:cNvCxnSpPr>
          <p:nvPr/>
        </p:nvCxnSpPr>
        <p:spPr>
          <a:xfrm rot="5400000">
            <a:off x="4408580" y="4691228"/>
            <a:ext cx="324709" cy="211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609595" y="5870976"/>
            <a:ext cx="1270000" cy="82048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BEIS 3.4 Emission Factors</a:t>
            </a:r>
            <a:endParaRPr lang="en-US" dirty="0"/>
          </a:p>
        </p:txBody>
      </p:sp>
      <p:cxnSp>
        <p:nvCxnSpPr>
          <p:cNvPr id="45" name="Elbow Connector 44"/>
          <p:cNvCxnSpPr>
            <a:stCxn id="11" idx="3"/>
            <a:endCxn id="33" idx="1"/>
          </p:cNvCxnSpPr>
          <p:nvPr/>
        </p:nvCxnSpPr>
        <p:spPr>
          <a:xfrm flipV="1">
            <a:off x="1879595" y="5376662"/>
            <a:ext cx="1904999" cy="623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5668433" y="5870975"/>
            <a:ext cx="1600199" cy="728134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Model Ready Emission Factors</a:t>
            </a:r>
            <a:endParaRPr lang="en-US" dirty="0"/>
          </a:p>
        </p:txBody>
      </p:sp>
      <p:cxnSp>
        <p:nvCxnSpPr>
          <p:cNvPr id="51" name="Elbow Connector 50"/>
          <p:cNvCxnSpPr>
            <a:stCxn id="33" idx="3"/>
            <a:endCxn id="48" idx="1"/>
          </p:cNvCxnSpPr>
          <p:nvPr/>
        </p:nvCxnSpPr>
        <p:spPr>
          <a:xfrm>
            <a:off x="5355160" y="5376662"/>
            <a:ext cx="313273" cy="8583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0" idx="3"/>
            <a:endCxn id="33" idx="2"/>
          </p:cNvCxnSpPr>
          <p:nvPr/>
        </p:nvCxnSpPr>
        <p:spPr>
          <a:xfrm flipV="1">
            <a:off x="1879595" y="5898685"/>
            <a:ext cx="2690282" cy="38253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241930" y="3893579"/>
            <a:ext cx="156314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 = 0.925</a:t>
            </a:r>
          </a:p>
          <a:p>
            <a:r>
              <a:rPr lang="en-US" dirty="0" smtClean="0"/>
              <a:t>NMB = -20.5% </a:t>
            </a:r>
          </a:p>
          <a:p>
            <a:r>
              <a:rPr lang="en-US" dirty="0" smtClean="0"/>
              <a:t>NME = 31.1%</a:t>
            </a:r>
            <a:endParaRPr lang="en-US" dirty="0"/>
          </a:p>
        </p:txBody>
      </p:sp>
      <p:sp>
        <p:nvSpPr>
          <p:cNvPr id="59" name="Rounded Rectangle 58"/>
          <p:cNvSpPr/>
          <p:nvPr/>
        </p:nvSpPr>
        <p:spPr>
          <a:xfrm>
            <a:off x="3981445" y="2079759"/>
            <a:ext cx="1270000" cy="72813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Blackard</a:t>
            </a:r>
            <a:r>
              <a:rPr lang="en-US" dirty="0" smtClean="0"/>
              <a:t> et al. 2008 </a:t>
            </a:r>
            <a:endParaRPr lang="en-US" dirty="0"/>
          </a:p>
        </p:txBody>
      </p:sp>
      <p:cxnSp>
        <p:nvCxnSpPr>
          <p:cNvPr id="63" name="Elbow Connector 62"/>
          <p:cNvCxnSpPr>
            <a:stCxn id="59" idx="3"/>
            <a:endCxn id="34" idx="0"/>
          </p:cNvCxnSpPr>
          <p:nvPr/>
        </p:nvCxnSpPr>
        <p:spPr>
          <a:xfrm>
            <a:off x="5251445" y="2443826"/>
            <a:ext cx="757234" cy="38656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34" idx="2"/>
            <a:endCxn id="58" idx="0"/>
          </p:cNvCxnSpPr>
          <p:nvPr/>
        </p:nvCxnSpPr>
        <p:spPr>
          <a:xfrm rot="16200000" flipH="1">
            <a:off x="5924765" y="3794840"/>
            <a:ext cx="182653" cy="1482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50727" y="5860468"/>
            <a:ext cx="422563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Blackard</a:t>
            </a:r>
            <a:r>
              <a:rPr lang="en-US" sz="1200" dirty="0" smtClean="0"/>
              <a:t> et al. (</a:t>
            </a:r>
            <a:r>
              <a:rPr lang="en-US" sz="1200" dirty="0"/>
              <a:t>2008) Mapping U.S. forest biomass using nationwide forest inventory data and moderate resolution information, </a:t>
            </a:r>
            <a:r>
              <a:rPr lang="en-US" sz="1200" i="1" dirty="0"/>
              <a:t>Remote Sensing of </a:t>
            </a:r>
            <a:r>
              <a:rPr lang="en-US" sz="1200" i="1" dirty="0" smtClean="0"/>
              <a:t>the Environment</a:t>
            </a:r>
            <a:r>
              <a:rPr lang="en-US" sz="1200" dirty="0"/>
              <a:t>, 112:1658-1677 </a:t>
            </a:r>
          </a:p>
        </p:txBody>
      </p:sp>
    </p:spTree>
    <p:extLst>
      <p:ext uri="{BB962C8B-B14F-4D97-AF65-F5344CB8AC3E}">
        <p14:creationId xmlns:p14="http://schemas.microsoft.com/office/powerpoint/2010/main" val="366565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FIA Interpolated data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0800"/>
            <a:ext cx="10058400" cy="2794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4000"/>
            <a:ext cx="10058400" cy="279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17267" y="1468735"/>
            <a:ext cx="124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County Species Allocation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17267" y="4364335"/>
            <a:ext cx="12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Kriged</a:t>
            </a:r>
            <a:r>
              <a:rPr lang="en-US" dirty="0" smtClean="0"/>
              <a:t> Allocation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59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Isoprene BFRS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7996217"/>
              </p:ext>
            </p:extLst>
          </p:nvPr>
        </p:nvGraphicFramePr>
        <p:xfrm>
          <a:off x="371475" y="3702050"/>
          <a:ext cx="598805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Spearman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l-GR" baseline="0" dirty="0" smtClean="0"/>
                        <a:t>ρ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1.44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1.12</a:t>
                      </a:r>
                      <a:r>
                        <a:rPr lang="en-US" baseline="0" dirty="0" smtClean="0"/>
                        <a:t>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9125" y="2114550"/>
            <a:ext cx="6105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Isoprene estimates are improved with the interpolated FIA BELD data and updated BEIS canopy model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650" y="1371600"/>
            <a:ext cx="548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3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MVK + MACR BFRS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5"/>
            <a:ext cx="6186487" cy="4351338"/>
          </a:xfrm>
        </p:spPr>
        <p:txBody>
          <a:bodyPr/>
          <a:lstStyle/>
          <a:p>
            <a:r>
              <a:rPr lang="en-US" dirty="0" smtClean="0"/>
              <a:t>Simulations with MEGAN emissions overestimate MVK + MACR</a:t>
            </a:r>
          </a:p>
          <a:p>
            <a:pPr lvl="1"/>
            <a:r>
              <a:rPr lang="en-US" dirty="0" smtClean="0"/>
              <a:t>May be capturing high SOA for the wrong reason </a:t>
            </a:r>
          </a:p>
          <a:p>
            <a:r>
              <a:rPr lang="en-US" dirty="0" smtClean="0"/>
              <a:t>Simulations with updated BEIS better captures these products</a:t>
            </a:r>
            <a:endParaRPr lang="en-US" dirty="0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437938"/>
              </p:ext>
            </p:extLst>
          </p:nvPr>
        </p:nvGraphicFramePr>
        <p:xfrm>
          <a:off x="606425" y="4330700"/>
          <a:ext cx="598805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610"/>
                <a:gridCol w="1197610"/>
                <a:gridCol w="1197610"/>
                <a:gridCol w="1197610"/>
                <a:gridCol w="119761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RMSE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MEGAN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2.21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44%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0.66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53%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0.77 ppb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23" y="1371600"/>
            <a:ext cx="548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6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CONUS evaluation </a:t>
            </a:r>
            <a:r>
              <a:rPr lang="en-US" dirty="0" smtClean="0"/>
              <a:t>results and conclusions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1635788"/>
              </p:ext>
            </p:extLst>
          </p:nvPr>
        </p:nvGraphicFramePr>
        <p:xfrm>
          <a:off x="677334" y="4205798"/>
          <a:ext cx="8064883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514"/>
                <a:gridCol w="1449318"/>
                <a:gridCol w="971352"/>
                <a:gridCol w="801750"/>
                <a:gridCol w="863424"/>
                <a:gridCol w="878842"/>
                <a:gridCol w="909678"/>
                <a:gridCol w="848005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Species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Base</a:t>
                      </a:r>
                      <a:r>
                        <a:rPr lang="en-US" baseline="0" dirty="0" smtClean="0"/>
                        <a:t> BEIS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Updated BEIS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NMB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NME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3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AQS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30%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0.721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Isoprene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AQS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19%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87%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0.549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-25000" dirty="0" smtClean="0"/>
                        <a:t>X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AQS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40%</a:t>
                      </a:r>
                      <a:endParaRPr lang="en-US" b="1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94%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0.475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TNO</a:t>
                      </a:r>
                      <a:r>
                        <a:rPr lang="en-US" baseline="-25000" dirty="0" smtClean="0"/>
                        <a:t>3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CASTNet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-23%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32%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0.799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TNO</a:t>
                      </a:r>
                      <a:r>
                        <a:rPr lang="en-US" baseline="-25000" dirty="0" smtClean="0"/>
                        <a:t>3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NADP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-28%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0.638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7333" y="1795238"/>
            <a:ext cx="97545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BEIS and BELD have been updated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Evaluate </a:t>
            </a:r>
            <a:r>
              <a:rPr lang="en-US" sz="2000" dirty="0"/>
              <a:t>well against BEARPEX BVOC and network observations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Better captures Isoprene and terpene gradients from Sacramento to BFRS 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Evaluate against other field campaigns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SOAS/SENEX, DISCOVER AQ 2011, CALNEX/CARES, CABERNET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Evaluate and update BEIS emission factors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Urban forestry surveys (particularly important in Southwest</a:t>
            </a:r>
            <a:r>
              <a:rPr lang="en-US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2643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2223</TotalTime>
  <Words>477</Words>
  <Application>Microsoft Office PowerPoint</Application>
  <PresentationFormat>Widescreen</PresentationFormat>
  <Paragraphs>141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Updates to model algorithms and inputs for the Biogenic Emissions Inventory System (BEIS) model</vt:lpstr>
      <vt:lpstr>Overview of presentation</vt:lpstr>
      <vt:lpstr>Biogenic Emissions Landuse Data (BELD) Processing </vt:lpstr>
      <vt:lpstr>FIA Interpolated data</vt:lpstr>
      <vt:lpstr>Isoprene BFRS</vt:lpstr>
      <vt:lpstr>MVK + MACR BFRS</vt:lpstr>
      <vt:lpstr>CONUS evaluation results and conclusions</vt:lpstr>
      <vt:lpstr>Thanks and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Updates to model algorithms and inputs for the Biogenic Emissions Inventory System (BEIS) model</dc:title>
  <dc:creator>Bash, Jesse</dc:creator>
  <cp:lastModifiedBy>Bash, Jesse</cp:lastModifiedBy>
  <cp:revision>92</cp:revision>
  <cp:lastPrinted>2014-04-15T20:15:34Z</cp:lastPrinted>
  <dcterms:created xsi:type="dcterms:W3CDTF">2014-04-11T14:43:02Z</dcterms:created>
  <dcterms:modified xsi:type="dcterms:W3CDTF">2014-06-04T17:12:22Z</dcterms:modified>
</cp:coreProperties>
</file>